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9"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35442-95D0-47F1-A308-74D0295D2BDC}" type="datetimeFigureOut">
              <a:rPr lang="en-US" smtClean="0"/>
              <a:t>4/11/2012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70353-002B-4B43-BA54-9B0836483704}" type="slidenum">
              <a:rPr lang="en-US" smtClean="0"/>
              <a:t>‹#›</a:t>
            </a:fld>
            <a:endParaRPr lang="en-US"/>
          </a:p>
        </p:txBody>
      </p:sp>
    </p:spTree>
    <p:extLst>
      <p:ext uri="{BB962C8B-B14F-4D97-AF65-F5344CB8AC3E}">
        <p14:creationId xmlns:p14="http://schemas.microsoft.com/office/powerpoint/2010/main" val="187856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9C51A-5BB3-7E46-8081-CC260802BA8D}"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321543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C51A-5BB3-7E46-8081-CC260802BA8D}"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12057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C51A-5BB3-7E46-8081-CC260802BA8D}"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24220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C51A-5BB3-7E46-8081-CC260802BA8D}"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87607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9C51A-5BB3-7E46-8081-CC260802BA8D}"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112173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9C51A-5BB3-7E46-8081-CC260802BA8D}"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11344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E9C51A-5BB3-7E46-8081-CC260802BA8D}" type="datetimeFigureOut">
              <a:rPr lang="en-US" smtClean="0"/>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68323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9C51A-5BB3-7E46-8081-CC260802BA8D}" type="datetimeFigureOut">
              <a:rPr lang="en-US" smtClean="0"/>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200946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9C51A-5BB3-7E46-8081-CC260802BA8D}" type="datetimeFigureOut">
              <a:rPr lang="en-US" smtClean="0"/>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305893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9C51A-5BB3-7E46-8081-CC260802BA8D}"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378269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9C51A-5BB3-7E46-8081-CC260802BA8D}"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CFE5C-ACB5-4C4C-9F67-4BB8A50A3002}" type="slidenum">
              <a:rPr lang="en-US" smtClean="0"/>
              <a:t>‹#›</a:t>
            </a:fld>
            <a:endParaRPr lang="en-US"/>
          </a:p>
        </p:txBody>
      </p:sp>
    </p:spTree>
    <p:extLst>
      <p:ext uri="{BB962C8B-B14F-4D97-AF65-F5344CB8AC3E}">
        <p14:creationId xmlns:p14="http://schemas.microsoft.com/office/powerpoint/2010/main" val="169078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9C51A-5BB3-7E46-8081-CC260802BA8D}" type="datetimeFigureOut">
              <a:rPr lang="en-US" smtClean="0"/>
              <a:t>4/11/2012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CFE5C-ACB5-4C4C-9F67-4BB8A50A3002}" type="slidenum">
              <a:rPr lang="en-US" smtClean="0"/>
              <a:t>‹#›</a:t>
            </a:fld>
            <a:endParaRPr lang="en-US"/>
          </a:p>
        </p:txBody>
      </p:sp>
    </p:spTree>
    <p:extLst>
      <p:ext uri="{BB962C8B-B14F-4D97-AF65-F5344CB8AC3E}">
        <p14:creationId xmlns:p14="http://schemas.microsoft.com/office/powerpoint/2010/main" val="2342758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649001"/>
            <a:ext cx="7772400" cy="1470025"/>
          </a:xfrm>
        </p:spPr>
        <p:txBody>
          <a:bodyPr>
            <a:normAutofit/>
          </a:bodyPr>
          <a:lstStyle/>
          <a:p>
            <a:pPr algn="r"/>
            <a:r>
              <a:rPr lang="en-US" dirty="0" smtClean="0"/>
              <a:t>Fundraising</a:t>
            </a:r>
            <a:endParaRPr lang="en-US" b="1" dirty="0"/>
          </a:p>
        </p:txBody>
      </p:sp>
      <p:sp>
        <p:nvSpPr>
          <p:cNvPr id="6" name="Subtitle 5"/>
          <p:cNvSpPr>
            <a:spLocks noGrp="1"/>
          </p:cNvSpPr>
          <p:nvPr>
            <p:ph type="subTitle" idx="1"/>
          </p:nvPr>
        </p:nvSpPr>
        <p:spPr>
          <a:xfrm>
            <a:off x="2743200" y="5083791"/>
            <a:ext cx="6400800" cy="1752600"/>
          </a:xfrm>
        </p:spPr>
        <p:txBody>
          <a:bodyPr/>
          <a:lstStyle/>
          <a:p>
            <a:pPr algn="r"/>
            <a:r>
              <a:rPr lang="en-US" dirty="0" smtClean="0"/>
              <a:t>GBC 2012</a:t>
            </a:r>
            <a:r>
              <a:rPr lang="en-US" dirty="0"/>
              <a:t/>
            </a:r>
            <a:br>
              <a:rPr lang="en-US" dirty="0"/>
            </a:br>
            <a:endParaRPr lang="en-US" dirty="0">
              <a:solidFill>
                <a:schemeClr val="tx1">
                  <a:lumMod val="75000"/>
                  <a:lumOff val="25000"/>
                </a:schemeClr>
              </a:solidFill>
            </a:endParaRPr>
          </a:p>
        </p:txBody>
      </p:sp>
    </p:spTree>
    <p:extLst>
      <p:ext uri="{BB962C8B-B14F-4D97-AF65-F5344CB8AC3E}">
        <p14:creationId xmlns:p14="http://schemas.microsoft.com/office/powerpoint/2010/main" val="44437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APPENDIX</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1188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pPr algn="ctr"/>
            <a:r>
              <a:rPr lang="en-GB" dirty="0" smtClean="0"/>
              <a:t>Issue</a:t>
            </a:r>
            <a:endParaRPr lang="en-US" dirty="0" smtClean="0"/>
          </a:p>
        </p:txBody>
      </p:sp>
      <p:sp>
        <p:nvSpPr>
          <p:cNvPr id="6" name="Content Placeholder 5"/>
          <p:cNvSpPr>
            <a:spLocks noGrp="1"/>
          </p:cNvSpPr>
          <p:nvPr>
            <p:ph sz="half" idx="2"/>
          </p:nvPr>
        </p:nvSpPr>
        <p:spPr/>
        <p:txBody>
          <a:bodyPr/>
          <a:lstStyle/>
          <a:p>
            <a:r>
              <a:rPr lang="en-GB" b="1" dirty="0" smtClean="0"/>
              <a:t>Denise</a:t>
            </a:r>
            <a:r>
              <a:rPr lang="en-GB" dirty="0" smtClean="0"/>
              <a:t> (Foster) – Need ideas for sponsorship of club and other MBA events</a:t>
            </a:r>
            <a:endParaRPr lang="en-US" dirty="0" smtClean="0"/>
          </a:p>
          <a:p>
            <a:r>
              <a:rPr lang="en-GB" dirty="0" smtClean="0"/>
              <a:t>Processes and tactics for obtaining and maintaining sponsorship (and to avoid competition with current funding)</a:t>
            </a:r>
          </a:p>
          <a:p>
            <a:pPr>
              <a:buNone/>
            </a:pPr>
            <a:endParaRPr lang="en-US" dirty="0" smtClean="0"/>
          </a:p>
          <a:p>
            <a:endParaRPr lang="en-US" dirty="0"/>
          </a:p>
        </p:txBody>
      </p:sp>
      <p:sp>
        <p:nvSpPr>
          <p:cNvPr id="7" name="Text Placeholder 6"/>
          <p:cNvSpPr>
            <a:spLocks noGrp="1"/>
          </p:cNvSpPr>
          <p:nvPr>
            <p:ph type="body" sz="quarter" idx="3"/>
          </p:nvPr>
        </p:nvSpPr>
        <p:spPr/>
        <p:txBody>
          <a:bodyPr/>
          <a:lstStyle/>
          <a:p>
            <a:pPr algn="ctr"/>
            <a:r>
              <a:rPr lang="en-GB" dirty="0" smtClean="0"/>
              <a:t>Potential Solution</a:t>
            </a:r>
            <a:endParaRPr lang="en-US" dirty="0" smtClean="0"/>
          </a:p>
        </p:txBody>
      </p:sp>
      <p:sp>
        <p:nvSpPr>
          <p:cNvPr id="8" name="Content Placeholder 7"/>
          <p:cNvSpPr>
            <a:spLocks noGrp="1"/>
          </p:cNvSpPr>
          <p:nvPr>
            <p:ph sz="quarter" idx="4"/>
          </p:nvPr>
        </p:nvSpPr>
        <p:spPr/>
        <p:txBody>
          <a:bodyPr>
            <a:normAutofit fontScale="70000" lnSpcReduction="20000"/>
          </a:bodyPr>
          <a:lstStyle/>
          <a:p>
            <a:r>
              <a:rPr lang="en-GB" b="1" dirty="0" smtClean="0"/>
              <a:t>Martha</a:t>
            </a:r>
            <a:r>
              <a:rPr lang="en-GB" dirty="0" smtClean="0"/>
              <a:t> – sponsorship best practice “packages,” get clubs tapped into database that funders can access.  </a:t>
            </a:r>
            <a:endParaRPr lang="en-US" dirty="0" smtClean="0"/>
          </a:p>
          <a:p>
            <a:r>
              <a:rPr lang="en-GB" b="1" dirty="0" err="1" smtClean="0"/>
              <a:t>Inder</a:t>
            </a:r>
            <a:r>
              <a:rPr lang="en-GB" dirty="0" smtClean="0"/>
              <a:t> (</a:t>
            </a:r>
            <a:r>
              <a:rPr lang="en-GB" dirty="0" err="1" smtClean="0"/>
              <a:t>Schulich</a:t>
            </a:r>
            <a:r>
              <a:rPr lang="en-GB" dirty="0" smtClean="0"/>
              <a:t>) – </a:t>
            </a:r>
            <a:r>
              <a:rPr lang="en-GB" dirty="0" err="1" smtClean="0"/>
              <a:t>Schulich</a:t>
            </a:r>
            <a:r>
              <a:rPr lang="en-GB" dirty="0" smtClean="0"/>
              <a:t> doesn’t rely on admin to provide sponsorships – reach out on student level instead of faculty reaching out – adding value to clients later on, whereas admin may have rigid system to reach out – clubs have own sponsorships, funding doesn’t come from GBC – clubs have their own networks  - make sure that more than one club doesn’t reach out to same clients (through shared database) </a:t>
            </a:r>
            <a:endParaRPr lang="en-US" dirty="0" smtClean="0"/>
          </a:p>
          <a:p>
            <a:endParaRPr lang="en-US" dirty="0"/>
          </a:p>
        </p:txBody>
      </p:sp>
    </p:spTree>
    <p:extLst>
      <p:ext uri="{BB962C8B-B14F-4D97-AF65-F5344CB8AC3E}">
        <p14:creationId xmlns:p14="http://schemas.microsoft.com/office/powerpoint/2010/main" val="111847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GB" dirty="0" smtClean="0"/>
              <a:t>Problem</a:t>
            </a:r>
            <a:endParaRPr lang="en-US" dirty="0" smtClean="0"/>
          </a:p>
        </p:txBody>
      </p:sp>
      <p:sp>
        <p:nvSpPr>
          <p:cNvPr id="6" name="Content Placeholder 5"/>
          <p:cNvSpPr>
            <a:spLocks noGrp="1"/>
          </p:cNvSpPr>
          <p:nvPr>
            <p:ph sz="half" idx="2"/>
          </p:nvPr>
        </p:nvSpPr>
        <p:spPr/>
        <p:txBody>
          <a:bodyPr>
            <a:normAutofit fontScale="92500" lnSpcReduction="20000"/>
          </a:bodyPr>
          <a:lstStyle/>
          <a:p>
            <a:r>
              <a:rPr lang="en-US" b="1" dirty="0"/>
              <a:t>David</a:t>
            </a:r>
            <a:r>
              <a:rPr lang="en-US" dirty="0"/>
              <a:t> (NCCU </a:t>
            </a:r>
            <a:r>
              <a:rPr lang="en-US" dirty="0" err="1"/>
              <a:t>Taiwain</a:t>
            </a:r>
            <a:r>
              <a:rPr lang="en-US" dirty="0"/>
              <a:t>) No regulation on </a:t>
            </a:r>
            <a:r>
              <a:rPr lang="en-US" dirty="0" smtClean="0"/>
              <a:t>school </a:t>
            </a:r>
            <a:r>
              <a:rPr lang="en-US" dirty="0"/>
              <a:t>funds, looking into sponsorship without controversy, program support, size and frequency of events, </a:t>
            </a:r>
            <a:r>
              <a:rPr lang="en-US" dirty="0" err="1"/>
              <a:t>admins</a:t>
            </a:r>
            <a:r>
              <a:rPr lang="en-US" dirty="0"/>
              <a:t> saying they should, database is just list of corporate names – just cold calling  - student body is divided (50% local, 50% foreign) – not a lot of funds</a:t>
            </a:r>
          </a:p>
        </p:txBody>
      </p:sp>
      <p:sp>
        <p:nvSpPr>
          <p:cNvPr id="7" name="Text Placeholder 6"/>
          <p:cNvSpPr>
            <a:spLocks noGrp="1"/>
          </p:cNvSpPr>
          <p:nvPr>
            <p:ph type="body" sz="quarter" idx="3"/>
          </p:nvPr>
        </p:nvSpPr>
        <p:spPr/>
        <p:txBody>
          <a:bodyPr/>
          <a:lstStyle/>
          <a:p>
            <a:r>
              <a:rPr lang="en-GB" dirty="0" smtClean="0"/>
              <a:t>Solution</a:t>
            </a:r>
            <a:endParaRPr lang="en-US" dirty="0" smtClean="0"/>
          </a:p>
        </p:txBody>
      </p:sp>
      <p:sp>
        <p:nvSpPr>
          <p:cNvPr id="8" name="Content Placeholder 7"/>
          <p:cNvSpPr>
            <a:spLocks noGrp="1"/>
          </p:cNvSpPr>
          <p:nvPr>
            <p:ph sz="quarter" idx="4"/>
          </p:nvPr>
        </p:nvSpPr>
        <p:spPr/>
        <p:txBody>
          <a:bodyPr/>
          <a:lstStyle/>
          <a:p>
            <a:r>
              <a:rPr lang="en-US" b="1" dirty="0" err="1"/>
              <a:t>Inder</a:t>
            </a:r>
            <a:r>
              <a:rPr lang="en-US" dirty="0"/>
              <a:t> (</a:t>
            </a:r>
            <a:r>
              <a:rPr lang="en-US" dirty="0" err="1"/>
              <a:t>Schulich</a:t>
            </a:r>
            <a:r>
              <a:rPr lang="en-US" dirty="0"/>
              <a:t>) – make sure that when cold calling, you actually reach out to the person in charge/in interest in donations – don’t make proposition on phone, meet in person or email</a:t>
            </a:r>
          </a:p>
          <a:p>
            <a:endParaRPr lang="en-US" dirty="0"/>
          </a:p>
        </p:txBody>
      </p:sp>
    </p:spTree>
    <p:extLst>
      <p:ext uri="{BB962C8B-B14F-4D97-AF65-F5344CB8AC3E}">
        <p14:creationId xmlns:p14="http://schemas.microsoft.com/office/powerpoint/2010/main" val="8311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GB" dirty="0" smtClean="0"/>
              <a:t>Problem</a:t>
            </a:r>
            <a:endParaRPr lang="en-US" dirty="0" smtClean="0"/>
          </a:p>
        </p:txBody>
      </p:sp>
      <p:sp>
        <p:nvSpPr>
          <p:cNvPr id="6" name="Content Placeholder 5"/>
          <p:cNvSpPr>
            <a:spLocks noGrp="1"/>
          </p:cNvSpPr>
          <p:nvPr>
            <p:ph sz="half" idx="2"/>
          </p:nvPr>
        </p:nvSpPr>
        <p:spPr/>
        <p:txBody>
          <a:bodyPr/>
          <a:lstStyle/>
          <a:p>
            <a:r>
              <a:rPr lang="en-US" b="1" dirty="0"/>
              <a:t>David</a:t>
            </a:r>
            <a:r>
              <a:rPr lang="en-US" dirty="0"/>
              <a:t> – no supervision or regulation over bank account (GBC considered extracurricular)</a:t>
            </a:r>
          </a:p>
        </p:txBody>
      </p:sp>
      <p:sp>
        <p:nvSpPr>
          <p:cNvPr id="7" name="Text Placeholder 6"/>
          <p:cNvSpPr>
            <a:spLocks noGrp="1"/>
          </p:cNvSpPr>
          <p:nvPr>
            <p:ph type="body" sz="quarter" idx="3"/>
          </p:nvPr>
        </p:nvSpPr>
        <p:spPr/>
        <p:txBody>
          <a:bodyPr/>
          <a:lstStyle/>
          <a:p>
            <a:r>
              <a:rPr lang="en-GB" dirty="0" smtClean="0"/>
              <a:t>Solution</a:t>
            </a:r>
            <a:endParaRPr lang="en-US" dirty="0" smtClean="0"/>
          </a:p>
        </p:txBody>
      </p:sp>
      <p:sp>
        <p:nvSpPr>
          <p:cNvPr id="8" name="Content Placeholder 7"/>
          <p:cNvSpPr>
            <a:spLocks noGrp="1"/>
          </p:cNvSpPr>
          <p:nvPr>
            <p:ph sz="quarter" idx="4"/>
          </p:nvPr>
        </p:nvSpPr>
        <p:spPr/>
        <p:txBody>
          <a:bodyPr>
            <a:normAutofit fontScale="70000" lnSpcReduction="20000"/>
          </a:bodyPr>
          <a:lstStyle/>
          <a:p>
            <a:r>
              <a:rPr lang="en-US" b="1" dirty="0"/>
              <a:t>Colin</a:t>
            </a:r>
            <a:r>
              <a:rPr lang="en-US" dirty="0"/>
              <a:t>  </a:t>
            </a:r>
            <a:r>
              <a:rPr lang="en-US" dirty="0" smtClean="0"/>
              <a:t>(Duke</a:t>
            </a:r>
            <a:r>
              <a:rPr lang="en-US" dirty="0"/>
              <a:t>) – At Duke, everything is processed through b-school, processes are put in place: everything is through fees, no club fees – may be slower but covers you liability-wise (travel, insurance) and better for tracking money – logarithm separates money into clubs from large student fee fund, in addition to slush fund if you want to apply for more money – MBAA survey determines how clubs are doing—you’re able to follow – funding based on how many people responded</a:t>
            </a:r>
          </a:p>
        </p:txBody>
      </p:sp>
    </p:spTree>
    <p:extLst>
      <p:ext uri="{BB962C8B-B14F-4D97-AF65-F5344CB8AC3E}">
        <p14:creationId xmlns:p14="http://schemas.microsoft.com/office/powerpoint/2010/main" val="209274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GB" dirty="0" smtClean="0"/>
              <a:t>Problem</a:t>
            </a:r>
            <a:endParaRPr lang="en-US" dirty="0" smtClean="0"/>
          </a:p>
        </p:txBody>
      </p:sp>
      <p:sp>
        <p:nvSpPr>
          <p:cNvPr id="6" name="Content Placeholder 5"/>
          <p:cNvSpPr>
            <a:spLocks noGrp="1"/>
          </p:cNvSpPr>
          <p:nvPr>
            <p:ph sz="half" idx="2"/>
          </p:nvPr>
        </p:nvSpPr>
        <p:spPr/>
        <p:txBody>
          <a:bodyPr/>
          <a:lstStyle/>
          <a:p>
            <a:r>
              <a:rPr lang="en-US" b="1" dirty="0"/>
              <a:t>Martha</a:t>
            </a:r>
            <a:r>
              <a:rPr lang="en-US" dirty="0"/>
              <a:t> (</a:t>
            </a:r>
            <a:r>
              <a:rPr lang="en-US" dirty="0" err="1"/>
              <a:t>Rotman</a:t>
            </a:r>
            <a:r>
              <a:rPr lang="en-US" dirty="0"/>
              <a:t>) – inconsistent approaches to student sponsorship, they seek sponsors in silos (who doles out sponsorship? Does GBC combine forces with clubs?)</a:t>
            </a:r>
          </a:p>
        </p:txBody>
      </p:sp>
      <p:sp>
        <p:nvSpPr>
          <p:cNvPr id="7" name="Text Placeholder 6"/>
          <p:cNvSpPr>
            <a:spLocks noGrp="1"/>
          </p:cNvSpPr>
          <p:nvPr>
            <p:ph type="body" sz="quarter" idx="3"/>
          </p:nvPr>
        </p:nvSpPr>
        <p:spPr/>
        <p:txBody>
          <a:bodyPr/>
          <a:lstStyle/>
          <a:p>
            <a:r>
              <a:rPr lang="en-GB" dirty="0" smtClean="0"/>
              <a:t>Solution</a:t>
            </a:r>
            <a:endParaRPr lang="en-US" dirty="0" smtClean="0"/>
          </a:p>
        </p:txBody>
      </p:sp>
      <p:sp>
        <p:nvSpPr>
          <p:cNvPr id="8" name="Content Placeholder 7"/>
          <p:cNvSpPr>
            <a:spLocks noGrp="1"/>
          </p:cNvSpPr>
          <p:nvPr>
            <p:ph sz="quarter" idx="4"/>
          </p:nvPr>
        </p:nvSpPr>
        <p:spPr/>
        <p:txBody>
          <a:bodyPr>
            <a:normAutofit fontScale="55000" lnSpcReduction="20000"/>
          </a:bodyPr>
          <a:lstStyle/>
          <a:p>
            <a:r>
              <a:rPr lang="en-US" b="1" dirty="0" err="1"/>
              <a:t>Inder</a:t>
            </a:r>
            <a:r>
              <a:rPr lang="en-US" dirty="0"/>
              <a:t> (</a:t>
            </a:r>
            <a:r>
              <a:rPr lang="en-US" dirty="0" err="1"/>
              <a:t>Schulich</a:t>
            </a:r>
            <a:r>
              <a:rPr lang="en-US" dirty="0"/>
              <a:t>) – </a:t>
            </a:r>
            <a:r>
              <a:rPr lang="en-US" dirty="0" smtClean="0"/>
              <a:t>Giving </a:t>
            </a:r>
            <a:r>
              <a:rPr lang="en-US" dirty="0"/>
              <a:t>GBC autonomy avoids conflicts of interest, but understand about benefits of auditing</a:t>
            </a:r>
          </a:p>
          <a:p>
            <a:r>
              <a:rPr lang="en-US" b="1" dirty="0"/>
              <a:t>Brad</a:t>
            </a:r>
            <a:r>
              <a:rPr lang="en-US" dirty="0"/>
              <a:t> – </a:t>
            </a:r>
            <a:r>
              <a:rPr lang="en-US" dirty="0" smtClean="0"/>
              <a:t>Things </a:t>
            </a:r>
            <a:r>
              <a:rPr lang="en-US" dirty="0"/>
              <a:t>can vary as to which club leaders are proactive, they rely on admin a bit, but it is mixed bag – depends on what event it is and what time of year it is.</a:t>
            </a:r>
          </a:p>
          <a:p>
            <a:r>
              <a:rPr lang="en-US" b="1" dirty="0"/>
              <a:t>Denise</a:t>
            </a:r>
            <a:r>
              <a:rPr lang="en-US" dirty="0"/>
              <a:t> – </a:t>
            </a:r>
            <a:r>
              <a:rPr lang="en-US" dirty="0" smtClean="0"/>
              <a:t>Push </a:t>
            </a:r>
            <a:r>
              <a:rPr lang="en-US" dirty="0"/>
              <a:t>ownership to clubs and GBC just acts as oversight, don’t mandate on how clubs spend the money</a:t>
            </a:r>
          </a:p>
          <a:p>
            <a:r>
              <a:rPr lang="en-US" b="1" dirty="0"/>
              <a:t>Colin</a:t>
            </a:r>
            <a:r>
              <a:rPr lang="en-US" dirty="0"/>
              <a:t> – </a:t>
            </a:r>
            <a:r>
              <a:rPr lang="en-US" dirty="0" smtClean="0"/>
              <a:t>Hard </a:t>
            </a:r>
            <a:r>
              <a:rPr lang="en-US" dirty="0"/>
              <a:t>with year-to-year sponsorship – better to do it with large student fees, baseline money amount for each club, big event each week that is co-sponsored each week by different club from big fund – hard to ask incoming students to become good </a:t>
            </a:r>
            <a:r>
              <a:rPr lang="en-US" dirty="0" smtClean="0"/>
              <a:t>fundraisers</a:t>
            </a:r>
          </a:p>
          <a:p>
            <a:r>
              <a:rPr lang="en-US" b="1" dirty="0"/>
              <a:t>Martha</a:t>
            </a:r>
            <a:r>
              <a:rPr lang="en-US" dirty="0"/>
              <a:t> – expensive events are extra in addition to set fee</a:t>
            </a:r>
          </a:p>
          <a:p>
            <a:endParaRPr lang="en-US" dirty="0"/>
          </a:p>
        </p:txBody>
      </p:sp>
    </p:spTree>
    <p:extLst>
      <p:ext uri="{BB962C8B-B14F-4D97-AF65-F5344CB8AC3E}">
        <p14:creationId xmlns:p14="http://schemas.microsoft.com/office/powerpoint/2010/main" val="86755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GB" dirty="0" smtClean="0"/>
              <a:t>Problem</a:t>
            </a:r>
            <a:endParaRPr lang="en-US" dirty="0" smtClean="0"/>
          </a:p>
        </p:txBody>
      </p:sp>
      <p:sp>
        <p:nvSpPr>
          <p:cNvPr id="6" name="Content Placeholder 5"/>
          <p:cNvSpPr>
            <a:spLocks noGrp="1"/>
          </p:cNvSpPr>
          <p:nvPr>
            <p:ph sz="half" idx="2"/>
          </p:nvPr>
        </p:nvSpPr>
        <p:spPr/>
        <p:txBody>
          <a:bodyPr/>
          <a:lstStyle/>
          <a:p>
            <a:r>
              <a:rPr lang="en-US" b="1" dirty="0" err="1"/>
              <a:t>Inder</a:t>
            </a:r>
            <a:r>
              <a:rPr lang="en-US" dirty="0"/>
              <a:t> – Inconsistent sponsorships (60% student levy, 40% sponsorships) – companies don’t see value so they don’t continue – How do they allocate money to best of ability?</a:t>
            </a:r>
          </a:p>
        </p:txBody>
      </p:sp>
      <p:sp>
        <p:nvSpPr>
          <p:cNvPr id="7" name="Text Placeholder 6"/>
          <p:cNvSpPr>
            <a:spLocks noGrp="1"/>
          </p:cNvSpPr>
          <p:nvPr>
            <p:ph type="body" sz="quarter" idx="3"/>
          </p:nvPr>
        </p:nvSpPr>
        <p:spPr/>
        <p:txBody>
          <a:bodyPr/>
          <a:lstStyle/>
          <a:p>
            <a:r>
              <a:rPr lang="en-GB" dirty="0" smtClean="0"/>
              <a:t>Solution</a:t>
            </a:r>
            <a:endParaRPr lang="en-US" dirty="0" smtClean="0"/>
          </a:p>
        </p:txBody>
      </p:sp>
      <p:sp>
        <p:nvSpPr>
          <p:cNvPr id="8" name="Content Placeholder 7"/>
          <p:cNvSpPr>
            <a:spLocks noGrp="1"/>
          </p:cNvSpPr>
          <p:nvPr>
            <p:ph sz="quarter" idx="4"/>
          </p:nvPr>
        </p:nvSpPr>
        <p:spPr/>
        <p:txBody>
          <a:bodyPr/>
          <a:lstStyle/>
          <a:p>
            <a:r>
              <a:rPr lang="en-US" b="1" dirty="0"/>
              <a:t>Colin</a:t>
            </a:r>
            <a:r>
              <a:rPr lang="en-US" dirty="0"/>
              <a:t> – </a:t>
            </a:r>
            <a:r>
              <a:rPr lang="en-US" dirty="0" smtClean="0"/>
              <a:t>Problem </a:t>
            </a:r>
            <a:r>
              <a:rPr lang="en-US" dirty="0"/>
              <a:t>may be resolved with extended contracts (5 year contracts) – that’s not how Duke does it, but relationships are directly managed by clubs - </a:t>
            </a:r>
          </a:p>
        </p:txBody>
      </p:sp>
    </p:spTree>
    <p:extLst>
      <p:ext uri="{BB962C8B-B14F-4D97-AF65-F5344CB8AC3E}">
        <p14:creationId xmlns:p14="http://schemas.microsoft.com/office/powerpoint/2010/main" val="419976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GB" dirty="0" smtClean="0"/>
              <a:t>Problem</a:t>
            </a:r>
            <a:endParaRPr lang="en-US" dirty="0" smtClean="0"/>
          </a:p>
        </p:txBody>
      </p:sp>
      <p:sp>
        <p:nvSpPr>
          <p:cNvPr id="6" name="Content Placeholder 5"/>
          <p:cNvSpPr>
            <a:spLocks noGrp="1"/>
          </p:cNvSpPr>
          <p:nvPr>
            <p:ph sz="half" idx="2"/>
          </p:nvPr>
        </p:nvSpPr>
        <p:spPr/>
        <p:txBody>
          <a:bodyPr>
            <a:normAutofit lnSpcReduction="10000"/>
          </a:bodyPr>
          <a:lstStyle/>
          <a:p>
            <a:r>
              <a:rPr lang="en-US" b="1" dirty="0"/>
              <a:t>Brad</a:t>
            </a:r>
            <a:r>
              <a:rPr lang="en-US" dirty="0"/>
              <a:t> – How do you keep donors involved after the fact</a:t>
            </a:r>
            <a:r>
              <a:rPr lang="en-US" dirty="0" smtClean="0"/>
              <a:t>?</a:t>
            </a:r>
          </a:p>
          <a:p>
            <a:r>
              <a:rPr lang="en-US" b="1" dirty="0"/>
              <a:t>Dean</a:t>
            </a:r>
            <a:r>
              <a:rPr lang="en-US" dirty="0"/>
              <a:t> – They have very strong BBA program, not much cooperation between BBA and </a:t>
            </a:r>
            <a:r>
              <a:rPr lang="en-US" dirty="0" smtClean="0"/>
              <a:t>MBA</a:t>
            </a:r>
          </a:p>
          <a:p>
            <a:r>
              <a:rPr lang="en-US" b="1" dirty="0"/>
              <a:t>Colin</a:t>
            </a:r>
            <a:r>
              <a:rPr lang="en-US" dirty="0"/>
              <a:t> – </a:t>
            </a:r>
            <a:r>
              <a:rPr lang="en-US" dirty="0" smtClean="0"/>
              <a:t>Lack </a:t>
            </a:r>
            <a:r>
              <a:rPr lang="en-US" dirty="0"/>
              <a:t>of long term relationships – inconsistent/awkward fundraising “asks”</a:t>
            </a:r>
          </a:p>
        </p:txBody>
      </p:sp>
      <p:sp>
        <p:nvSpPr>
          <p:cNvPr id="7" name="Text Placeholder 6"/>
          <p:cNvSpPr>
            <a:spLocks noGrp="1"/>
          </p:cNvSpPr>
          <p:nvPr>
            <p:ph type="body" sz="quarter" idx="3"/>
          </p:nvPr>
        </p:nvSpPr>
        <p:spPr/>
        <p:txBody>
          <a:bodyPr/>
          <a:lstStyle/>
          <a:p>
            <a:r>
              <a:rPr lang="en-GB" dirty="0" smtClean="0"/>
              <a:t>Solution</a:t>
            </a:r>
            <a:endParaRPr lang="en-US" dirty="0" smtClean="0"/>
          </a:p>
        </p:txBody>
      </p:sp>
      <p:sp>
        <p:nvSpPr>
          <p:cNvPr id="8" name="Content Placeholder 7"/>
          <p:cNvSpPr>
            <a:spLocks noGrp="1"/>
          </p:cNvSpPr>
          <p:nvPr>
            <p:ph sz="quarter" idx="4"/>
          </p:nvPr>
        </p:nvSpPr>
        <p:spPr/>
        <p:txBody>
          <a:bodyPr>
            <a:normAutofit fontScale="85000" lnSpcReduction="20000"/>
          </a:bodyPr>
          <a:lstStyle/>
          <a:p>
            <a:r>
              <a:rPr lang="en-US" b="1" dirty="0"/>
              <a:t>Martha</a:t>
            </a:r>
            <a:r>
              <a:rPr lang="en-US" dirty="0"/>
              <a:t> – (THIS IS MORE OF AN INSIGHT ABOUT THE PROBLEM) Club just wants money, but corporate sponsors want to send someone there to talk</a:t>
            </a:r>
            <a:r>
              <a:rPr lang="en-US" dirty="0" smtClean="0"/>
              <a:t>.</a:t>
            </a:r>
          </a:p>
          <a:p>
            <a:r>
              <a:rPr lang="en-US" b="1" dirty="0"/>
              <a:t>Colin</a:t>
            </a:r>
            <a:r>
              <a:rPr lang="en-US" dirty="0"/>
              <a:t> – Sponsors want to be involved in events that are applicable to them as opposed to undergrad vs. grad. There is distinction between events that are social and events that are applicable to them. </a:t>
            </a:r>
          </a:p>
        </p:txBody>
      </p:sp>
    </p:spTree>
    <p:extLst>
      <p:ext uri="{BB962C8B-B14F-4D97-AF65-F5344CB8AC3E}">
        <p14:creationId xmlns:p14="http://schemas.microsoft.com/office/powerpoint/2010/main" val="340346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sp>
        <p:nvSpPr>
          <p:cNvPr id="6" name="Content Placeholder 5"/>
          <p:cNvSpPr>
            <a:spLocks noGrp="1"/>
          </p:cNvSpPr>
          <p:nvPr>
            <p:ph sz="half" idx="2"/>
          </p:nvPr>
        </p:nvSpPr>
        <p:spPr/>
        <p:txBody>
          <a:bodyPr/>
          <a:lstStyle/>
          <a:p>
            <a:pPr lvl="0"/>
            <a:r>
              <a:rPr lang="en-GB" dirty="0" smtClean="0"/>
              <a:t>Formalization of Fundraising: How can a school formalize their fundraising efforts and </a:t>
            </a:r>
            <a:r>
              <a:rPr lang="en-GB" dirty="0" err="1" smtClean="0"/>
              <a:t>instill</a:t>
            </a:r>
            <a:r>
              <a:rPr lang="en-GB" dirty="0" smtClean="0"/>
              <a:t> it as an ongoing process that includes relationships with stakeholders, </a:t>
            </a:r>
            <a:r>
              <a:rPr lang="en-GB" dirty="0" err="1" smtClean="0"/>
              <a:t>i</a:t>
            </a:r>
            <a:r>
              <a:rPr lang="en-GB" dirty="0" smtClean="0"/>
              <a:t>. e. Corporations and Alumni?</a:t>
            </a:r>
            <a:endParaRPr lang="en-US" dirty="0" smtClean="0"/>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normAutofit lnSpcReduction="10000"/>
          </a:bodyPr>
          <a:lstStyle/>
          <a:p>
            <a:r>
              <a:rPr lang="en-GB" dirty="0" smtClean="0"/>
              <a:t>website gets a lot of hits. They thought about all of the different platforms to sell advertising and built it as part of campus media. Ads are sold. They are currently working on formalizing this because they do not want to take funding out of their own budget.</a:t>
            </a:r>
            <a:endParaRPr lang="en-US" dirty="0"/>
          </a:p>
        </p:txBody>
      </p:sp>
    </p:spTree>
    <p:extLst>
      <p:ext uri="{BB962C8B-B14F-4D97-AF65-F5344CB8AC3E}">
        <p14:creationId xmlns:p14="http://schemas.microsoft.com/office/powerpoint/2010/main" val="440293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pPr lvl="1"/>
            <a:r>
              <a:rPr lang="en-GB" dirty="0" smtClean="0"/>
              <a:t>Concessions/vending machines on campus</a:t>
            </a:r>
            <a:endParaRPr lang="en-US" dirty="0" smtClean="0"/>
          </a:p>
          <a:p>
            <a:pPr lvl="2"/>
            <a:r>
              <a:rPr lang="en-GB" dirty="0" smtClean="0"/>
              <a:t>Made funding a non-issue. Their issue was how to prioritize the funding.</a:t>
            </a:r>
            <a:endParaRPr lang="en-US" dirty="0" smtClean="0"/>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pPr marL="342900" lvl="2" indent="-342900"/>
            <a:r>
              <a:rPr lang="en-GB" dirty="0" smtClean="0"/>
              <a:t>Copenhagen business school owns canteens and bars. This is for the entire school, but the MBA School gets the benefit. The school was able to beat the existing, private deals. There is an issue of continuation. In Copenhagen, the president actually takes a year off school to run the business.</a:t>
            </a:r>
            <a:endParaRPr lang="en-US" dirty="0" smtClean="0"/>
          </a:p>
          <a:p>
            <a:endParaRPr lang="en-US" dirty="0"/>
          </a:p>
        </p:txBody>
      </p:sp>
    </p:spTree>
    <p:extLst>
      <p:ext uri="{BB962C8B-B14F-4D97-AF65-F5344CB8AC3E}">
        <p14:creationId xmlns:p14="http://schemas.microsoft.com/office/powerpoint/2010/main" val="2001993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Suggestions</a:t>
            </a:r>
            <a:endParaRPr lang="en-US" dirty="0"/>
          </a:p>
        </p:txBody>
      </p:sp>
      <p:sp>
        <p:nvSpPr>
          <p:cNvPr id="3" name="Content Placeholder 2"/>
          <p:cNvSpPr>
            <a:spLocks noGrp="1"/>
          </p:cNvSpPr>
          <p:nvPr>
            <p:ph idx="1"/>
          </p:nvPr>
        </p:nvSpPr>
        <p:spPr/>
        <p:txBody>
          <a:bodyPr>
            <a:normAutofit fontScale="62500" lnSpcReduction="20000"/>
          </a:bodyPr>
          <a:lstStyle/>
          <a:p>
            <a:pPr lvl="1"/>
            <a:r>
              <a:rPr lang="en-GB" dirty="0"/>
              <a:t>Develop and present letter, presentation, specific sponsor value propositions, and present the sponsors rights (would it be co-branding, how much exposure, etc.)</a:t>
            </a:r>
            <a:endParaRPr lang="en-US" dirty="0"/>
          </a:p>
          <a:p>
            <a:pPr lvl="1"/>
            <a:r>
              <a:rPr lang="en-GB" dirty="0"/>
              <a:t>When you approach a company, start with Alumni, but also use the Faculty who have good relationships with the industry.</a:t>
            </a:r>
            <a:endParaRPr lang="en-US" dirty="0"/>
          </a:p>
          <a:p>
            <a:pPr lvl="1"/>
            <a:r>
              <a:rPr lang="en-GB" dirty="0"/>
              <a:t>Sometimes fundraising is done event by event. If you ask for something specific rather than general, it is easier to get items. Example of football tournament was used where the school asked Nike for balls. They also got jerseys. Energy drinks was also sponsored. All of these items reduce costs, which in and by itself is a form of fundraising.</a:t>
            </a:r>
            <a:endParaRPr lang="en-US" dirty="0"/>
          </a:p>
          <a:p>
            <a:pPr lvl="1"/>
            <a:r>
              <a:rPr lang="en-GB" dirty="0"/>
              <a:t>NUS Business school (Singapore) runs celebration case competition. Had two oil companies…made one the principal sponsor which the case was based on. The other was only an event sponsor with less visibility. Other Universities may not want to be associated with Oil companies. Oil companies are low hanging fruit with respect to funding. They would always like to associate themselves with business schools. Before going to companies, you have to have your value proposition right, otherwise you may struggle.</a:t>
            </a:r>
            <a:endParaRPr lang="en-US" dirty="0"/>
          </a:p>
          <a:p>
            <a:endParaRPr lang="en-US" dirty="0"/>
          </a:p>
        </p:txBody>
      </p:sp>
    </p:spTree>
    <p:extLst>
      <p:ext uri="{BB962C8B-B14F-4D97-AF65-F5344CB8AC3E}">
        <p14:creationId xmlns:p14="http://schemas.microsoft.com/office/powerpoint/2010/main" val="85149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Issues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Issue 1 – Fundraising Outreach</a:t>
            </a:r>
          </a:p>
          <a:p>
            <a:r>
              <a:rPr lang="en-US" dirty="0" smtClean="0"/>
              <a:t>Issue 2 – School Outreach vs. Student Outreach</a:t>
            </a:r>
          </a:p>
          <a:p>
            <a:r>
              <a:rPr lang="en-US" dirty="0" smtClean="0"/>
              <a:t>Issue 3 – Maintaining Corporate Sponsorship</a:t>
            </a:r>
          </a:p>
          <a:p>
            <a:r>
              <a:rPr lang="en-US" dirty="0" smtClean="0"/>
              <a:t>Issue 4 – Maximize Limited Funding Sources</a:t>
            </a:r>
          </a:p>
          <a:p>
            <a:r>
              <a:rPr lang="en-US" dirty="0" smtClean="0"/>
              <a:t>Issue 5 – Formalize Fundraising Efforts</a:t>
            </a:r>
          </a:p>
          <a:p>
            <a:r>
              <a:rPr lang="en-US" dirty="0" smtClean="0"/>
              <a:t>Other Thoughts</a:t>
            </a:r>
          </a:p>
          <a:p>
            <a:endParaRPr lang="en-US" dirty="0"/>
          </a:p>
        </p:txBody>
      </p:sp>
    </p:spTree>
    <p:extLst>
      <p:ext uri="{BB962C8B-B14F-4D97-AF65-F5344CB8AC3E}">
        <p14:creationId xmlns:p14="http://schemas.microsoft.com/office/powerpoint/2010/main" val="3250738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endParaRPr lang="en-US" dirty="0"/>
          </a:p>
        </p:txBody>
      </p:sp>
      <p:sp>
        <p:nvSpPr>
          <p:cNvPr id="3" name="Content Placeholder 2"/>
          <p:cNvSpPr>
            <a:spLocks noGrp="1"/>
          </p:cNvSpPr>
          <p:nvPr>
            <p:ph sz="half" idx="1"/>
          </p:nvPr>
        </p:nvSpPr>
        <p:spPr/>
        <p:txBody>
          <a:bodyPr>
            <a:normAutofit fontScale="62500" lnSpcReduction="20000"/>
          </a:bodyPr>
          <a:lstStyle/>
          <a:p>
            <a:r>
              <a:rPr lang="en-GB" dirty="0" smtClean="0"/>
              <a:t>Clubs have fixed budget that comes from student funding. Or students pay for membership to clubs. Funding can also be achieved by selling data to corporations:</a:t>
            </a:r>
          </a:p>
          <a:p>
            <a:pPr lvl="1"/>
            <a:r>
              <a:rPr lang="en-GB" dirty="0" smtClean="0"/>
              <a:t>Problems with data security in Singapore.</a:t>
            </a:r>
            <a:endParaRPr lang="en-US" dirty="0" smtClean="0"/>
          </a:p>
          <a:p>
            <a:pPr lvl="1"/>
            <a:r>
              <a:rPr lang="en-GB" dirty="0" smtClean="0"/>
              <a:t>Difficult to access alumni information.</a:t>
            </a:r>
            <a:endParaRPr lang="en-US" dirty="0" smtClean="0"/>
          </a:p>
          <a:p>
            <a:pPr lvl="1"/>
            <a:r>
              <a:rPr lang="en-GB" dirty="0" smtClean="0"/>
              <a:t>Anonymous survey data could be possible….data such as people’s preferences, participation rates given certain activities…data that could have value for people outside of university. Shift from fundraising to selling.</a:t>
            </a:r>
            <a:endParaRPr lang="en-US" dirty="0" smtClean="0"/>
          </a:p>
          <a:p>
            <a:r>
              <a:rPr lang="en-US" dirty="0" smtClean="0"/>
              <a:t/>
            </a:r>
            <a:br>
              <a:rPr lang="en-US" dirty="0" smtClean="0"/>
            </a:br>
            <a:endParaRPr lang="en-US" dirty="0"/>
          </a:p>
        </p:txBody>
      </p:sp>
      <p:sp>
        <p:nvSpPr>
          <p:cNvPr id="8" name="Content Placeholder 7"/>
          <p:cNvSpPr>
            <a:spLocks noGrp="1"/>
          </p:cNvSpPr>
          <p:nvPr>
            <p:ph sz="half" idx="2"/>
          </p:nvPr>
        </p:nvSpPr>
        <p:spPr/>
        <p:txBody>
          <a:bodyPr>
            <a:normAutofit fontScale="62500" lnSpcReduction="20000"/>
          </a:bodyPr>
          <a:lstStyle/>
          <a:p>
            <a:pPr lvl="1"/>
            <a:r>
              <a:rPr lang="en-GB" dirty="0" smtClean="0"/>
              <a:t>If schools don’t prevent it, think about human resource selling. Clubs reach out to organizations and offer pre-screened candidates. Sell the contact details of these pre-screened candidates to companies. </a:t>
            </a:r>
            <a:endParaRPr lang="en-US" dirty="0" smtClean="0"/>
          </a:p>
          <a:p>
            <a:pPr lvl="1"/>
            <a:r>
              <a:rPr lang="en-GB" dirty="0" smtClean="0"/>
              <a:t>Specialized companies sponsors specialized clubs, works well with consulting. Need companies to sponsor professional clubs on a continuous basis.</a:t>
            </a:r>
            <a:endParaRPr lang="en-US" dirty="0" smtClean="0"/>
          </a:p>
          <a:p>
            <a:pPr lvl="1"/>
            <a:r>
              <a:rPr lang="en-GB" dirty="0" smtClean="0"/>
              <a:t>What about targeting local corporations such as a local brewery where the benefits can be mutual? Works well if there is an alumnus at the company.</a:t>
            </a:r>
            <a:endParaRPr lang="en-US" dirty="0" smtClean="0"/>
          </a:p>
          <a:p>
            <a:endParaRPr lang="en-US" dirty="0" smtClean="0"/>
          </a:p>
          <a:p>
            <a:endParaRPr lang="en-US" dirty="0"/>
          </a:p>
        </p:txBody>
      </p:sp>
    </p:spTree>
    <p:extLst>
      <p:ext uri="{BB962C8B-B14F-4D97-AF65-F5344CB8AC3E}">
        <p14:creationId xmlns:p14="http://schemas.microsoft.com/office/powerpoint/2010/main" val="1293048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pPr lvl="0"/>
            <a:r>
              <a:rPr lang="en-GB" dirty="0"/>
              <a:t>How do you maintain corporate sponsorship on a continuous basis:</a:t>
            </a:r>
            <a:endParaRPr lang="en-US" dirty="0"/>
          </a:p>
          <a:p>
            <a:pPr lvl="1"/>
            <a:r>
              <a:rPr lang="en-GB" dirty="0"/>
              <a:t>The global financial crises played a role in corporations pulling back</a:t>
            </a:r>
            <a:endParaRPr lang="en-US" dirty="0"/>
          </a:p>
          <a:p>
            <a:pPr lvl="1"/>
            <a:endParaRPr lang="en-US" dirty="0"/>
          </a:p>
          <a:p>
            <a:endParaRPr lang="en-US" dirty="0"/>
          </a:p>
        </p:txBody>
      </p:sp>
      <p:sp>
        <p:nvSpPr>
          <p:cNvPr id="5" name="Content Placeholder 4"/>
          <p:cNvSpPr>
            <a:spLocks noGrp="1"/>
          </p:cNvSpPr>
          <p:nvPr>
            <p:ph sz="half" idx="2"/>
          </p:nvPr>
        </p:nvSpPr>
        <p:spPr/>
        <p:txBody>
          <a:bodyPr>
            <a:normAutofit fontScale="70000" lnSpcReduction="20000"/>
          </a:bodyPr>
          <a:lstStyle/>
          <a:p>
            <a:pPr lvl="1"/>
            <a:r>
              <a:rPr lang="en-GB" dirty="0" smtClean="0"/>
              <a:t>Need to continuously update the corporations on what they are getting and who is seeing their product. For example, send the Corporations photos of their exposure or their “involvement” in events to keep them abreast of things and provide statistics of how many people were exposed to their product. Media coverage, etc.  This will illustrate the value proposition of their sponsorship and help keep them engages.</a:t>
            </a:r>
            <a:endParaRPr lang="en-US" dirty="0" smtClean="0"/>
          </a:p>
          <a:p>
            <a:pPr lvl="1"/>
            <a:r>
              <a:rPr lang="en-GB" dirty="0" smtClean="0"/>
              <a:t>Thank them and keep them in the loop. Brainstorm with them on ways to help them as well. It is a two-way street.</a:t>
            </a:r>
            <a:endParaRPr lang="en-US" dirty="0"/>
          </a:p>
        </p:txBody>
      </p:sp>
    </p:spTree>
    <p:extLst>
      <p:ext uri="{BB962C8B-B14F-4D97-AF65-F5344CB8AC3E}">
        <p14:creationId xmlns:p14="http://schemas.microsoft.com/office/powerpoint/2010/main" val="3692860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pPr lvl="0"/>
            <a:r>
              <a:rPr lang="en-GB" dirty="0"/>
              <a:t>School fundraising outreach versus student outreach:</a:t>
            </a:r>
            <a:endParaRPr lang="en-US" dirty="0"/>
          </a:p>
          <a:p>
            <a:pPr lvl="1"/>
            <a:r>
              <a:rPr lang="en-GB" dirty="0"/>
              <a:t>Alumni Board vs. Fundraising Board. There </a:t>
            </a:r>
            <a:r>
              <a:rPr lang="en-GB" dirty="0" smtClean="0"/>
              <a:t>are often </a:t>
            </a:r>
            <a:r>
              <a:rPr lang="en-GB" dirty="0"/>
              <a:t>many “loops” that need to be gone through.</a:t>
            </a:r>
            <a:endParaRPr lang="en-US" dirty="0"/>
          </a:p>
          <a:p>
            <a:endParaRPr lang="en-US" dirty="0"/>
          </a:p>
        </p:txBody>
      </p:sp>
      <p:sp>
        <p:nvSpPr>
          <p:cNvPr id="5" name="Content Placeholder 4"/>
          <p:cNvSpPr>
            <a:spLocks noGrp="1"/>
          </p:cNvSpPr>
          <p:nvPr>
            <p:ph sz="half" idx="2"/>
          </p:nvPr>
        </p:nvSpPr>
        <p:spPr/>
        <p:txBody>
          <a:bodyPr>
            <a:normAutofit fontScale="77500" lnSpcReduction="20000"/>
          </a:bodyPr>
          <a:lstStyle/>
          <a:p>
            <a:pPr lvl="1"/>
            <a:r>
              <a:rPr lang="en-GB" dirty="0" smtClean="0"/>
              <a:t>CMC sends out events to corporations. Allow corporations to buy into it.</a:t>
            </a:r>
            <a:endParaRPr lang="en-US" dirty="0" smtClean="0"/>
          </a:p>
          <a:p>
            <a:pPr lvl="1"/>
            <a:r>
              <a:rPr lang="en-GB" dirty="0" smtClean="0"/>
              <a:t>If it’s well run, the student clubs can become self-sufficient and reach out independent of the CMC or Administration.</a:t>
            </a:r>
            <a:endParaRPr lang="en-US" dirty="0" smtClean="0"/>
          </a:p>
          <a:p>
            <a:pPr lvl="1"/>
            <a:r>
              <a:rPr lang="en-GB" dirty="0" smtClean="0"/>
              <a:t>Work with advertising agencies. Need to sell the platforms where they can provide a value proposition that speaks to the amount or extent of exposure.</a:t>
            </a:r>
            <a:endParaRPr lang="en-US" dirty="0" smtClean="0"/>
          </a:p>
          <a:p>
            <a:pPr lvl="1"/>
            <a:r>
              <a:rPr lang="en-GB" dirty="0" smtClean="0"/>
              <a:t>If CMC and administration understand the value that the student clubs bring, they will be ok with it.</a:t>
            </a:r>
            <a:endParaRPr lang="en-US" dirty="0" smtClean="0"/>
          </a:p>
          <a:p>
            <a:endParaRPr lang="en-US" dirty="0"/>
          </a:p>
        </p:txBody>
      </p:sp>
    </p:spTree>
    <p:extLst>
      <p:ext uri="{BB962C8B-B14F-4D97-AF65-F5344CB8AC3E}">
        <p14:creationId xmlns:p14="http://schemas.microsoft.com/office/powerpoint/2010/main" val="4262822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Text Placeholder 6"/>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normAutofit/>
          </a:bodyPr>
          <a:lstStyle/>
          <a:p>
            <a:r>
              <a:rPr lang="en-US" dirty="0" smtClean="0"/>
              <a:t>What </a:t>
            </a:r>
            <a:r>
              <a:rPr lang="en-US" dirty="0"/>
              <a:t>if students directly worked with corporations as part of their clubs and that way generate money for the students. We need to think about the potential issues here with regards to whom actually gets the money. Does it go back to the club only or a wider audience?</a:t>
            </a:r>
          </a:p>
        </p:txBody>
      </p:sp>
      <p:sp>
        <p:nvSpPr>
          <p:cNvPr id="8" name="Text Placeholder 7"/>
          <p:cNvSpPr>
            <a:spLocks noGrp="1"/>
          </p:cNvSpPr>
          <p:nvPr>
            <p:ph type="body" sz="quarter" idx="3"/>
          </p:nvPr>
        </p:nvSpPr>
        <p:spPr/>
        <p:txBody>
          <a:bodyPr/>
          <a:lstStyle/>
          <a:p>
            <a:endParaRPr lang="en-US"/>
          </a:p>
        </p:txBody>
      </p:sp>
      <p:sp>
        <p:nvSpPr>
          <p:cNvPr id="9" name="Content Placeholder 8"/>
          <p:cNvSpPr>
            <a:spLocks noGrp="1"/>
          </p:cNvSpPr>
          <p:nvPr>
            <p:ph sz="quarter" idx="4"/>
          </p:nvPr>
        </p:nvSpPr>
        <p:spPr/>
        <p:txBody>
          <a:bodyPr>
            <a:normAutofit lnSpcReduction="10000"/>
          </a:bodyPr>
          <a:lstStyle/>
          <a:p>
            <a:pPr lvl="0"/>
            <a:r>
              <a:rPr lang="en-GB" dirty="0" smtClean="0"/>
              <a:t>180 Degrees Consulting (medium that allows students to engage with consulting companies on projects)</a:t>
            </a:r>
            <a:endParaRPr lang="en-US" dirty="0" smtClean="0"/>
          </a:p>
          <a:p>
            <a:pPr lvl="1"/>
            <a:r>
              <a:rPr lang="en-GB" dirty="0" smtClean="0"/>
              <a:t>School conducts consulting assignments to corporations. With the current arrangement, schools get the benefit of the money and it does not necessarily go into a “for student benefit” pot.</a:t>
            </a:r>
            <a:endParaRPr lang="en-US" dirty="0" smtClean="0"/>
          </a:p>
          <a:p>
            <a:endParaRPr lang="en-US" dirty="0"/>
          </a:p>
        </p:txBody>
      </p:sp>
    </p:spTree>
    <p:extLst>
      <p:ext uri="{BB962C8B-B14F-4D97-AF65-F5344CB8AC3E}">
        <p14:creationId xmlns:p14="http://schemas.microsoft.com/office/powerpoint/2010/main" val="1363756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Ideas</a:t>
            </a:r>
            <a:endParaRPr lang="en-US" dirty="0"/>
          </a:p>
        </p:txBody>
      </p:sp>
      <p:sp>
        <p:nvSpPr>
          <p:cNvPr id="3" name="Content Placeholder 2"/>
          <p:cNvSpPr>
            <a:spLocks noGrp="1"/>
          </p:cNvSpPr>
          <p:nvPr>
            <p:ph idx="1"/>
          </p:nvPr>
        </p:nvSpPr>
        <p:spPr/>
        <p:txBody>
          <a:bodyPr>
            <a:normAutofit fontScale="40000" lnSpcReduction="20000"/>
          </a:bodyPr>
          <a:lstStyle/>
          <a:p>
            <a:pPr lvl="0"/>
            <a:r>
              <a:rPr lang="en-GB" dirty="0"/>
              <a:t>What is attractive to funders?  Big $ v. in kind donations</a:t>
            </a:r>
            <a:endParaRPr lang="en-US" dirty="0"/>
          </a:p>
          <a:p>
            <a:pPr lvl="0"/>
            <a:r>
              <a:rPr lang="en-GB" dirty="0"/>
              <a:t>	Attracting Big $ club accountability prize “club excellence” – ask recruiters -&gt;not fruitful ~$500/sponsor  </a:t>
            </a:r>
            <a:r>
              <a:rPr lang="en-GB" dirty="0" err="1"/>
              <a:t>eg</a:t>
            </a:r>
            <a:r>
              <a:rPr lang="en-GB" dirty="0"/>
              <a:t>.“GE Prize for Club Excellence” – put your name on this prize synonymous with excellence, speak to their brand</a:t>
            </a:r>
            <a:endParaRPr lang="en-US" dirty="0"/>
          </a:p>
          <a:p>
            <a:pPr lvl="0"/>
            <a:r>
              <a:rPr lang="en-GB" dirty="0"/>
              <a:t>Raising the requirement for asking for club sponsorship.  All clubs asking the same companies for funds.  Formulate a consolidated effort – centralize and standardize.  Present to them clearly let them know the cost/benefit leading to recurring annual sponsorship.</a:t>
            </a:r>
            <a:endParaRPr lang="en-US" dirty="0"/>
          </a:p>
          <a:p>
            <a:pPr lvl="0"/>
            <a:r>
              <a:rPr lang="en-GB" dirty="0" err="1"/>
              <a:t>Advertizing</a:t>
            </a:r>
            <a:r>
              <a:rPr lang="en-GB" dirty="0"/>
              <a:t> in IT Lab other areas of the school</a:t>
            </a:r>
            <a:endParaRPr lang="en-US" dirty="0"/>
          </a:p>
          <a:p>
            <a:pPr lvl="0"/>
            <a:r>
              <a:rPr lang="en-GB" dirty="0"/>
              <a:t>Membership dues - $ money one time at the beginning of the program-&gt; pays for social events, not able to attend events unless dues are paid, independent of tuition separate account away from University account.  Executive mandate to spend the money at the end of the year so there is no profit.</a:t>
            </a:r>
            <a:endParaRPr lang="en-US" dirty="0"/>
          </a:p>
          <a:p>
            <a:pPr lvl="0"/>
            <a:r>
              <a:rPr lang="en-GB" dirty="0"/>
              <a:t>Fundraising for charities – much easier than asking for social activities</a:t>
            </a:r>
            <a:endParaRPr lang="en-US" dirty="0"/>
          </a:p>
          <a:p>
            <a:pPr lvl="0"/>
            <a:r>
              <a:rPr lang="en-GB" dirty="0"/>
              <a:t>Extracurricular activities – recruiters host a tailgate, sponsor the event, but there is not profit</a:t>
            </a:r>
            <a:endParaRPr lang="en-US" dirty="0"/>
          </a:p>
          <a:p>
            <a:pPr lvl="0"/>
            <a:r>
              <a:rPr lang="en-GB" dirty="0"/>
              <a:t>On campus fundraisers need to be done on the university account -&gt; bureaucratic, paperwork, annual fees - Use external acct</a:t>
            </a:r>
            <a:endParaRPr lang="en-US" dirty="0"/>
          </a:p>
          <a:p>
            <a:pPr lvl="0"/>
            <a:r>
              <a:rPr lang="en-GB" dirty="0"/>
              <a:t>Ads books in student interest books/accepted students – a letter from the Student Body hard mail or </a:t>
            </a:r>
            <a:r>
              <a:rPr lang="en-GB" dirty="0" err="1"/>
              <a:t>pdf</a:t>
            </a:r>
            <a:endParaRPr lang="en-US" dirty="0"/>
          </a:p>
          <a:p>
            <a:pPr lvl="0"/>
            <a:r>
              <a:rPr lang="en-GB" dirty="0"/>
              <a:t>Competition for vendors – already donated to school in another capacity</a:t>
            </a:r>
            <a:endParaRPr lang="en-US" dirty="0"/>
          </a:p>
          <a:p>
            <a:pPr lvl="0"/>
            <a:r>
              <a:rPr lang="en-GB" dirty="0"/>
              <a:t>Starting the fundraising culture (not US) – historical precedence private funding exists in the US, fundraising is ingrained roots of the - offer Alumni a good/benefits in the future</a:t>
            </a:r>
            <a:endParaRPr lang="en-US" dirty="0"/>
          </a:p>
          <a:p>
            <a:pPr lvl="0"/>
            <a:r>
              <a:rPr lang="en-GB" dirty="0"/>
              <a:t>Have a single fundraising director – long run benefits, transferable knowledge – create a database to update year after year</a:t>
            </a:r>
            <a:endParaRPr lang="en-US" dirty="0"/>
          </a:p>
          <a:p>
            <a:endParaRPr lang="en-US" dirty="0"/>
          </a:p>
        </p:txBody>
      </p:sp>
    </p:spTree>
    <p:extLst>
      <p:ext uri="{BB962C8B-B14F-4D97-AF65-F5344CB8AC3E}">
        <p14:creationId xmlns:p14="http://schemas.microsoft.com/office/powerpoint/2010/main" val="2752792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Private and public funds – funds that are set up my private persons, from large companies</a:t>
            </a:r>
            <a:endParaRPr lang="en-US" dirty="0"/>
          </a:p>
          <a:p>
            <a:pPr lvl="0"/>
            <a:r>
              <a:rPr lang="en-GB" dirty="0"/>
              <a:t>	Assign a role/position to comb through possible leads for qualification </a:t>
            </a:r>
            <a:endParaRPr lang="en-US" dirty="0"/>
          </a:p>
          <a:p>
            <a:pPr lvl="0"/>
            <a:r>
              <a:rPr lang="en-GB" dirty="0"/>
              <a:t>Wine tour, Red Wings/sporting events</a:t>
            </a:r>
            <a:endParaRPr lang="en-US" dirty="0"/>
          </a:p>
          <a:p>
            <a:pPr lvl="0"/>
            <a:r>
              <a:rPr lang="en-GB" dirty="0"/>
              <a:t>Merchandising – target to alumni </a:t>
            </a:r>
            <a:endParaRPr lang="en-US" dirty="0"/>
          </a:p>
          <a:p>
            <a:pPr lvl="0"/>
            <a:r>
              <a:rPr lang="en-GB" b="1" u="sng" dirty="0"/>
              <a:t>Goal of fundraising to make student lives better the MBA experience more fruitful</a:t>
            </a:r>
            <a:endParaRPr lang="en-US" dirty="0"/>
          </a:p>
          <a:p>
            <a:endParaRPr lang="en-US" dirty="0"/>
          </a:p>
        </p:txBody>
      </p:sp>
    </p:spTree>
    <p:extLst>
      <p:ext uri="{BB962C8B-B14F-4D97-AF65-F5344CB8AC3E}">
        <p14:creationId xmlns:p14="http://schemas.microsoft.com/office/powerpoint/2010/main" val="99418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1 – Fundraising Outreach</a:t>
            </a:r>
            <a:endParaRPr lang="en-US" dirty="0"/>
          </a:p>
        </p:txBody>
      </p:sp>
      <p:sp>
        <p:nvSpPr>
          <p:cNvPr id="3" name="Content Placeholder 2"/>
          <p:cNvSpPr>
            <a:spLocks noGrp="1"/>
          </p:cNvSpPr>
          <p:nvPr>
            <p:ph idx="1"/>
          </p:nvPr>
        </p:nvSpPr>
        <p:spPr/>
        <p:txBody>
          <a:bodyPr>
            <a:noAutofit/>
          </a:bodyPr>
          <a:lstStyle/>
          <a:p>
            <a:r>
              <a:rPr lang="en-US" sz="2400" dirty="0" smtClean="0"/>
              <a:t>Standardize outreach process across student clubs.</a:t>
            </a:r>
          </a:p>
          <a:p>
            <a:r>
              <a:rPr lang="en-US" sz="2400" dirty="0" smtClean="0"/>
              <a:t>Develop and present letter, presentation, sponsor value propositions, and discuss the sponsors right’s (would it be co-branding, how much exposure, etc.)</a:t>
            </a:r>
          </a:p>
          <a:p>
            <a:r>
              <a:rPr lang="en-US" sz="2400" dirty="0" smtClean="0"/>
              <a:t>Start with alumni, but also consult faculty who likely have good relationships within the industry.</a:t>
            </a:r>
          </a:p>
          <a:p>
            <a:r>
              <a:rPr lang="en-US" sz="2400" dirty="0" smtClean="0"/>
              <a:t>If fundraising done for an event, in-kind requests often more successful than $’s. </a:t>
            </a:r>
          </a:p>
          <a:p>
            <a:r>
              <a:rPr lang="en-US" sz="2400" dirty="0" smtClean="0"/>
              <a:t>Have in-person meetings rather than email/phone outreach</a:t>
            </a:r>
            <a:endParaRPr lang="en-US" sz="2400" dirty="0"/>
          </a:p>
        </p:txBody>
      </p:sp>
    </p:spTree>
    <p:extLst>
      <p:ext uri="{BB962C8B-B14F-4D97-AF65-F5344CB8AC3E}">
        <p14:creationId xmlns:p14="http://schemas.microsoft.com/office/powerpoint/2010/main" val="3570606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2 – School Outreach versus Student Outreach</a:t>
            </a:r>
            <a:endParaRPr lang="en-US" dirty="0"/>
          </a:p>
        </p:txBody>
      </p:sp>
      <p:sp>
        <p:nvSpPr>
          <p:cNvPr id="3" name="Content Placeholder 2"/>
          <p:cNvSpPr>
            <a:spLocks noGrp="1"/>
          </p:cNvSpPr>
          <p:nvPr>
            <p:ph idx="1"/>
          </p:nvPr>
        </p:nvSpPr>
        <p:spPr/>
        <p:txBody>
          <a:bodyPr/>
          <a:lstStyle/>
          <a:p>
            <a:r>
              <a:rPr lang="en-US" dirty="0" smtClean="0"/>
              <a:t>Many loops in order to go through school administration</a:t>
            </a:r>
          </a:p>
          <a:p>
            <a:pPr lvl="1"/>
            <a:r>
              <a:rPr lang="en-US" dirty="0" smtClean="0"/>
              <a:t>School already has a process set up</a:t>
            </a:r>
          </a:p>
          <a:p>
            <a:pPr lvl="1"/>
            <a:r>
              <a:rPr lang="en-US" dirty="0" smtClean="0"/>
              <a:t>Alumni board, Fundraising board, etc.</a:t>
            </a:r>
          </a:p>
          <a:p>
            <a:r>
              <a:rPr lang="en-US" dirty="0" smtClean="0"/>
              <a:t>If it’s well run, student run clubs can become self sufficient</a:t>
            </a:r>
          </a:p>
          <a:p>
            <a:pPr lvl="1"/>
            <a:r>
              <a:rPr lang="en-US" dirty="0" smtClean="0"/>
              <a:t>Ensure School administration is on board and understand student actions</a:t>
            </a:r>
            <a:endParaRPr lang="en-US" dirty="0"/>
          </a:p>
        </p:txBody>
      </p:sp>
    </p:spTree>
    <p:extLst>
      <p:ext uri="{BB962C8B-B14F-4D97-AF65-F5344CB8AC3E}">
        <p14:creationId xmlns:p14="http://schemas.microsoft.com/office/powerpoint/2010/main" val="3006891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3 – Maintaining Corporate Sponsorship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Important to communicate the benefits of sponsorships to corporations</a:t>
            </a:r>
          </a:p>
          <a:p>
            <a:pPr lvl="1"/>
            <a:r>
              <a:rPr lang="en-US" dirty="0" smtClean="0"/>
              <a:t>Sponsors need to understand the value proposition of their sponsorship.</a:t>
            </a:r>
          </a:p>
          <a:p>
            <a:pPr lvl="1"/>
            <a:r>
              <a:rPr lang="en-US" dirty="0" smtClean="0"/>
              <a:t>$’s versus in kind.</a:t>
            </a:r>
          </a:p>
          <a:p>
            <a:r>
              <a:rPr lang="en-US" dirty="0" smtClean="0"/>
              <a:t>Keep them in the loop with regards to ongoing activities and how their sponsorship is helping.</a:t>
            </a:r>
          </a:p>
          <a:p>
            <a:r>
              <a:rPr lang="en-US" dirty="0" smtClean="0"/>
              <a:t>Involve sponsors in activities and engage in discussions regarding student help</a:t>
            </a:r>
            <a:endParaRPr lang="en-US" dirty="0"/>
          </a:p>
        </p:txBody>
      </p:sp>
    </p:spTree>
    <p:extLst>
      <p:ext uri="{BB962C8B-B14F-4D97-AF65-F5344CB8AC3E}">
        <p14:creationId xmlns:p14="http://schemas.microsoft.com/office/powerpoint/2010/main" val="1982549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4 – Maximize Limited Funding Sources</a:t>
            </a:r>
            <a:endParaRPr lang="en-US" dirty="0"/>
          </a:p>
        </p:txBody>
      </p:sp>
      <p:sp>
        <p:nvSpPr>
          <p:cNvPr id="3" name="Content Placeholder 2"/>
          <p:cNvSpPr>
            <a:spLocks noGrp="1"/>
          </p:cNvSpPr>
          <p:nvPr>
            <p:ph idx="1"/>
          </p:nvPr>
        </p:nvSpPr>
        <p:spPr/>
        <p:txBody>
          <a:bodyPr>
            <a:normAutofit fontScale="92500"/>
          </a:bodyPr>
          <a:lstStyle/>
          <a:p>
            <a:r>
              <a:rPr lang="en-US" dirty="0" smtClean="0"/>
              <a:t>Clubs typically funded by members or through limited “activity fees” through School.</a:t>
            </a:r>
          </a:p>
          <a:p>
            <a:r>
              <a:rPr lang="en-US" dirty="0" smtClean="0"/>
              <a:t>Think about opportunities to collect data among students or within the community and sell it to local organizations.</a:t>
            </a:r>
          </a:p>
          <a:p>
            <a:r>
              <a:rPr lang="en-US" dirty="0" smtClean="0"/>
              <a:t>Some schools even sell “human resource” services</a:t>
            </a:r>
          </a:p>
          <a:p>
            <a:r>
              <a:rPr lang="en-US" dirty="0" smtClean="0"/>
              <a:t>Funding for charity events</a:t>
            </a:r>
            <a:endParaRPr lang="en-US" dirty="0"/>
          </a:p>
        </p:txBody>
      </p:sp>
    </p:spTree>
    <p:extLst>
      <p:ext uri="{BB962C8B-B14F-4D97-AF65-F5344CB8AC3E}">
        <p14:creationId xmlns:p14="http://schemas.microsoft.com/office/powerpoint/2010/main" val="6752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4 – Maximize Limited Funding </a:t>
            </a:r>
            <a:r>
              <a:rPr lang="en-US" dirty="0" smtClean="0"/>
              <a:t>Sources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School owned concession/vending machines or bars:</a:t>
            </a:r>
          </a:p>
          <a:p>
            <a:pPr lvl="1"/>
            <a:r>
              <a:rPr lang="en-US" dirty="0" smtClean="0"/>
              <a:t>Money spent by students goes back to the school</a:t>
            </a:r>
          </a:p>
          <a:p>
            <a:r>
              <a:rPr lang="en-US" dirty="0" smtClean="0"/>
              <a:t>Consulting or company projects where the funding goes back the clubs.</a:t>
            </a:r>
          </a:p>
          <a:p>
            <a:pPr lvl="1"/>
            <a:r>
              <a:rPr lang="en-US" dirty="0" smtClean="0"/>
              <a:t>Involvement with 180degreesconsulting</a:t>
            </a:r>
          </a:p>
          <a:p>
            <a:pPr lvl="1"/>
            <a:r>
              <a:rPr lang="en-US" dirty="0" smtClean="0"/>
              <a:t>This may be in conflict with class-sponsored projects that allows interactions with companies.</a:t>
            </a:r>
          </a:p>
          <a:p>
            <a:r>
              <a:rPr lang="en-US" dirty="0" smtClean="0"/>
              <a:t>Merchandise sales to alumni</a:t>
            </a:r>
          </a:p>
          <a:p>
            <a:pPr lvl="1"/>
            <a:endParaRPr lang="en-US" dirty="0" smtClean="0"/>
          </a:p>
          <a:p>
            <a:pPr lvl="1"/>
            <a:endParaRPr lang="en-US" dirty="0"/>
          </a:p>
        </p:txBody>
      </p:sp>
    </p:spTree>
    <p:extLst>
      <p:ext uri="{BB962C8B-B14F-4D97-AF65-F5344CB8AC3E}">
        <p14:creationId xmlns:p14="http://schemas.microsoft.com/office/powerpoint/2010/main" val="448066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5 – Formalize Fundraising Efforts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can School formalize fundraising efforts &amp; instill it as ongoing process that includes relationships with stakeholders (i.e. corporations &amp; alumni)?</a:t>
            </a:r>
          </a:p>
          <a:p>
            <a:r>
              <a:rPr lang="en-US" dirty="0" smtClean="0"/>
              <a:t>Have fundraising director (transfer knowledge, maintain database)</a:t>
            </a:r>
          </a:p>
          <a:p>
            <a:r>
              <a:rPr lang="en-US" dirty="0" smtClean="0"/>
              <a:t>Run clubs as separate entities with unique corporate relationships</a:t>
            </a:r>
          </a:p>
          <a:p>
            <a:pPr lvl="1"/>
            <a:r>
              <a:rPr lang="en-US" dirty="0" smtClean="0"/>
              <a:t>Provide opportunities for club and corporations to interact.</a:t>
            </a:r>
          </a:p>
          <a:p>
            <a:pPr lvl="1"/>
            <a:r>
              <a:rPr lang="en-US" dirty="0" smtClean="0"/>
              <a:t>Work with fundraising director</a:t>
            </a:r>
          </a:p>
        </p:txBody>
      </p:sp>
    </p:spTree>
    <p:extLst>
      <p:ext uri="{BB962C8B-B14F-4D97-AF65-F5344CB8AC3E}">
        <p14:creationId xmlns:p14="http://schemas.microsoft.com/office/powerpoint/2010/main" val="257825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5 – Formalize Fundraising </a:t>
            </a:r>
            <a:r>
              <a:rPr lang="en-US" dirty="0" smtClean="0"/>
              <a:t>Efforts (cont.)</a:t>
            </a:r>
            <a:endParaRPr lang="en-US" dirty="0"/>
          </a:p>
        </p:txBody>
      </p:sp>
      <p:sp>
        <p:nvSpPr>
          <p:cNvPr id="3" name="Content Placeholder 2"/>
          <p:cNvSpPr>
            <a:spLocks noGrp="1"/>
          </p:cNvSpPr>
          <p:nvPr>
            <p:ph idx="1"/>
          </p:nvPr>
        </p:nvSpPr>
        <p:spPr/>
        <p:txBody>
          <a:bodyPr>
            <a:normAutofit/>
          </a:bodyPr>
          <a:lstStyle/>
          <a:p>
            <a:r>
              <a:rPr lang="en-US" dirty="0" smtClean="0"/>
              <a:t>Find platforms to facilitate sponsorship exposure via advertising:</a:t>
            </a:r>
          </a:p>
          <a:p>
            <a:pPr lvl="1"/>
            <a:r>
              <a:rPr lang="en-US" dirty="0" smtClean="0"/>
              <a:t>Televisions on campus</a:t>
            </a:r>
          </a:p>
          <a:p>
            <a:pPr lvl="1"/>
            <a:r>
              <a:rPr lang="en-US" dirty="0" smtClean="0"/>
              <a:t>Booklets to incoming students</a:t>
            </a:r>
          </a:p>
          <a:p>
            <a:pPr lvl="1"/>
            <a:r>
              <a:rPr lang="en-US" dirty="0" smtClean="0"/>
              <a:t>Website – structure information in such a way as to ensure maximum exposure</a:t>
            </a:r>
            <a:endParaRPr lang="en-US" dirty="0"/>
          </a:p>
        </p:txBody>
      </p:sp>
    </p:spTree>
    <p:extLst>
      <p:ext uri="{BB962C8B-B14F-4D97-AF65-F5344CB8AC3E}">
        <p14:creationId xmlns:p14="http://schemas.microsoft.com/office/powerpoint/2010/main" val="302549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GBC -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GBC - 2012.thmx</Template>
  <TotalTime>86</TotalTime>
  <Words>2029</Words>
  <Application>Microsoft Office PowerPoint</Application>
  <PresentationFormat>On-screen Show (4:3)</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GBC - 2012</vt:lpstr>
      <vt:lpstr>Fundraising</vt:lpstr>
      <vt:lpstr>Fundraising Issues Overview</vt:lpstr>
      <vt:lpstr>Issue 1 – Fundraising Outreach</vt:lpstr>
      <vt:lpstr>Issue 2 – School Outreach versus Student Outreach</vt:lpstr>
      <vt:lpstr>Issue 3 – Maintaining Corporate Sponsorship</vt:lpstr>
      <vt:lpstr>Issue 4 – Maximize Limited Funding Sources</vt:lpstr>
      <vt:lpstr>Issue 4 – Maximize Limited Funding Sources (cont.)</vt:lpstr>
      <vt:lpstr>Issue 5 – Formalize Fundraising Efforts</vt:lpstr>
      <vt:lpstr>Issue 5 – Formalize Fundraising Efforts (cont.)</vt:lpstr>
      <vt:lpstr>APPENDIX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Suggestions</vt:lpstr>
      <vt:lpstr>PowerPoint Presentation</vt:lpstr>
      <vt:lpstr>PowerPoint Presentation</vt:lpstr>
      <vt:lpstr>PowerPoint Presentation</vt:lpstr>
      <vt:lpstr>PowerPoint Presentation</vt:lpstr>
      <vt:lpstr>Additional Ideas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Baumbach</dc:creator>
  <cp:lastModifiedBy>Brandon</cp:lastModifiedBy>
  <cp:revision>11</cp:revision>
  <dcterms:created xsi:type="dcterms:W3CDTF">2012-03-27T15:30:05Z</dcterms:created>
  <dcterms:modified xsi:type="dcterms:W3CDTF">2012-04-11T20:28:05Z</dcterms:modified>
</cp:coreProperties>
</file>